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ebe1c2c06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ebe1c2c06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ebe1c2c0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ebe1c2c0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ebe1c2c06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ebe1c2c06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ebe1c2c06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ebe1c2c06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ebe1c2c06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ebe1c2c0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ebe1c2c06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ebe1c2c06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ebe1c2c06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ebe1c2c06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eb081725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eb08172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eb08172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eb08172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ebe1c2c0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ebe1c2c0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ebe1c2c0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ebe1c2c0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ebe1c2c06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ebe1c2c06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ebe1c2c06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ebe1c2c0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ec312ba84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ec312ba84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c312ba8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c312ba8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37B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-102072" y="2509575"/>
            <a:ext cx="56049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Распределенная платформа для линейной алгебры</a:t>
            </a:r>
            <a:endParaRPr b="1"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5" name="Google Shape;55;p13"/>
          <p:cNvCxnSpPr/>
          <p:nvPr/>
        </p:nvCxnSpPr>
        <p:spPr>
          <a:xfrm>
            <a:off x="1505100" y="0"/>
            <a:ext cx="0" cy="1623900"/>
          </a:xfrm>
          <a:prstGeom prst="straightConnector1">
            <a:avLst/>
          </a:prstGeom>
          <a:noFill/>
          <a:ln cap="flat" cmpd="sng" w="38100">
            <a:solidFill>
              <a:srgbClr val="FE684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625" y="974027"/>
            <a:ext cx="3525450" cy="35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-9362"/>
            <a:ext cx="1505121" cy="1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37B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-198425" y="-178375"/>
            <a:ext cx="5119800" cy="1377600"/>
          </a:xfrm>
          <a:prstGeom prst="roundRect">
            <a:avLst>
              <a:gd fmla="val 16667" name="adj"/>
            </a:avLst>
          </a:prstGeom>
          <a:solidFill>
            <a:srgbClr val="FE68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426925"/>
            <a:ext cx="4608624" cy="347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600" y="1426925"/>
            <a:ext cx="4302403" cy="26973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80575" y="0"/>
            <a:ext cx="48408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Loadbalancer + отказоустойчивость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8892" y="265863"/>
            <a:ext cx="1505121" cy="1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84B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-204300" y="0"/>
            <a:ext cx="4644300" cy="1407300"/>
          </a:xfrm>
          <a:prstGeom prst="roundRect">
            <a:avLst>
              <a:gd fmla="val 16667" name="adj"/>
            </a:avLst>
          </a:prstGeom>
          <a:solidFill>
            <a:srgbClr val="4D3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619775" y="118925"/>
            <a:ext cx="38202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Оптимизация GridFS</a:t>
            </a:r>
            <a:endParaRPr b="1" sz="3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825" y="800975"/>
            <a:ext cx="4244674" cy="214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25" y="2072174"/>
            <a:ext cx="4611624" cy="26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84B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-204300" y="-112500"/>
            <a:ext cx="9510300" cy="1407300"/>
          </a:xfrm>
          <a:prstGeom prst="roundRect">
            <a:avLst>
              <a:gd fmla="val 16667" name="adj"/>
            </a:avLst>
          </a:prstGeom>
          <a:solidFill>
            <a:srgbClr val="4D3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0" y="0"/>
            <a:ext cx="91440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Горизонтальная и вертикальная масштабируемость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13" y="1490025"/>
            <a:ext cx="7057874" cy="332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37B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0" y="44925"/>
            <a:ext cx="92424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solidFill>
                  <a:srgbClr val="F7F7F7"/>
                </a:solidFill>
                <a:latin typeface="Comfortaa"/>
                <a:ea typeface="Comfortaa"/>
                <a:cs typeface="Comfortaa"/>
                <a:sym typeface="Comfortaa"/>
              </a:rPr>
              <a:t>Логирование + обработка ошибок + тесты </a:t>
            </a:r>
            <a:endParaRPr b="1" sz="2900">
              <a:solidFill>
                <a:srgbClr val="F7F7F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solidFill>
                  <a:srgbClr val="F7F7F7"/>
                </a:solidFill>
                <a:latin typeface="Comfortaa"/>
                <a:ea typeface="Comfortaa"/>
                <a:cs typeface="Comfortaa"/>
                <a:sym typeface="Comfortaa"/>
              </a:rPr>
              <a:t>+ разработка через</a:t>
            </a:r>
            <a:r>
              <a:rPr b="1" lang="ru" sz="2900">
                <a:solidFill>
                  <a:srgbClr val="F7F7F7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ru" sz="2900">
                <a:solidFill>
                  <a:srgbClr val="F7F7F7"/>
                </a:solidFill>
                <a:latin typeface="Comfortaa"/>
                <a:ea typeface="Comfortaa"/>
                <a:cs typeface="Comfortaa"/>
                <a:sym typeface="Comfortaa"/>
              </a:rPr>
              <a:t>docker-compose</a:t>
            </a:r>
            <a:endParaRPr b="1" sz="2900">
              <a:solidFill>
                <a:srgbClr val="F7F7F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25" y="1309750"/>
            <a:ext cx="3865751" cy="38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25" y="1523875"/>
            <a:ext cx="4196908" cy="34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8054" y="929125"/>
            <a:ext cx="1505121" cy="1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37B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-1288350" y="-1298250"/>
            <a:ext cx="2973000" cy="2982900"/>
          </a:xfrm>
          <a:prstGeom prst="ellipse">
            <a:avLst/>
          </a:prstGeom>
          <a:solidFill>
            <a:srgbClr val="FE68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125750" y="44925"/>
            <a:ext cx="88836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Поддержка большинства современных архитектур (Buildx)</a:t>
            </a:r>
            <a:endParaRPr b="1" sz="2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950" y="1107963"/>
            <a:ext cx="3329925" cy="221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376" y="1011859"/>
            <a:ext cx="3329926" cy="241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26700"/>
            <a:ext cx="8839204" cy="140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84B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5971200" y="2330950"/>
            <a:ext cx="3955200" cy="4030500"/>
          </a:xfrm>
          <a:prstGeom prst="ellipse">
            <a:avLst/>
          </a:prstGeom>
          <a:solidFill>
            <a:srgbClr val="4D3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208400" y="145600"/>
            <a:ext cx="50250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Планы на будущее</a:t>
            </a:r>
            <a:endParaRPr b="1" sz="3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819000" y="1191800"/>
            <a:ext cx="76524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Хранение MongoDB\SQLite на нескольких нодах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Добавление динамической очереди выполнения задач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Добавление параллельности в алгоритмы разложения на случай малого количества больших матриц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QoL: список загруженных пользователем матриц, сохранение в файл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Сохранение в базу данных результатов работы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Увеличить количество worker нод, чтобы были дублирования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Добавление Helm’а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Внешние хранилище состояния кластеров(как etcd)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1273150"/>
            <a:ext cx="2905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1553625"/>
            <a:ext cx="2905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1834100"/>
            <a:ext cx="2905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2114575"/>
            <a:ext cx="2905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2395050"/>
            <a:ext cx="2905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2675525"/>
            <a:ext cx="2905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2956000"/>
            <a:ext cx="2905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3236475"/>
            <a:ext cx="2905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3516950"/>
            <a:ext cx="2905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50" y="3797425"/>
            <a:ext cx="290500" cy="28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7"/>
          <p:cNvCxnSpPr/>
          <p:nvPr/>
        </p:nvCxnSpPr>
        <p:spPr>
          <a:xfrm>
            <a:off x="5400975" y="0"/>
            <a:ext cx="0" cy="1004700"/>
          </a:xfrm>
          <a:prstGeom prst="straightConnector1">
            <a:avLst/>
          </a:prstGeom>
          <a:noFill/>
          <a:ln cap="flat" cmpd="sng" w="76200">
            <a:solidFill>
              <a:srgbClr val="4D37B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37B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177725" y="2280975"/>
            <a:ext cx="35391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F7F7F7"/>
                </a:solidFill>
                <a:latin typeface="Comfortaa"/>
                <a:ea typeface="Comfortaa"/>
                <a:cs typeface="Comfortaa"/>
                <a:sym typeface="Comfortaa"/>
              </a:rPr>
              <a:t>Спасибо за внимание!</a:t>
            </a:r>
            <a:endParaRPr b="1" sz="3600">
              <a:solidFill>
                <a:srgbClr val="F7F7F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450" y="1316475"/>
            <a:ext cx="5740550" cy="38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4003975" y="307000"/>
            <a:ext cx="50403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F7F7F7"/>
                </a:solidFill>
                <a:latin typeface="Comfortaa"/>
                <a:ea typeface="Comfortaa"/>
                <a:cs typeface="Comfortaa"/>
                <a:sym typeface="Comfortaa"/>
              </a:rPr>
              <a:t>мы не спали 30 часов</a:t>
            </a:r>
            <a:endParaRPr sz="3200">
              <a:solidFill>
                <a:srgbClr val="F7F7F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0" y="10450"/>
            <a:ext cx="2780825" cy="2090850"/>
          </a:xfrm>
          <a:custGeom>
            <a:rect b="b" l="l" r="r" t="t"/>
            <a:pathLst>
              <a:path extrusionOk="0" h="83634" w="111233">
                <a:moveTo>
                  <a:pt x="0" y="83634"/>
                </a:moveTo>
                <a:cubicBezTo>
                  <a:pt x="6551" y="82449"/>
                  <a:pt x="30736" y="83007"/>
                  <a:pt x="39308" y="76525"/>
                </a:cubicBezTo>
                <a:cubicBezTo>
                  <a:pt x="47881" y="70043"/>
                  <a:pt x="42375" y="52689"/>
                  <a:pt x="51435" y="44744"/>
                </a:cubicBezTo>
                <a:cubicBezTo>
                  <a:pt x="60495" y="36799"/>
                  <a:pt x="83704" y="36311"/>
                  <a:pt x="93670" y="28854"/>
                </a:cubicBezTo>
                <a:cubicBezTo>
                  <a:pt x="103636" y="21397"/>
                  <a:pt x="108306" y="4809"/>
                  <a:pt x="111233" y="0"/>
                </a:cubicBezTo>
              </a:path>
            </a:pathLst>
          </a:custGeom>
          <a:noFill/>
          <a:ln cap="flat" cmpd="sng" w="38100">
            <a:solidFill>
              <a:srgbClr val="F7F7F7"/>
            </a:solidFill>
            <a:prstDash val="dash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84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25499" y="389075"/>
            <a:ext cx="8132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Проделанная работа:</a:t>
            </a:r>
            <a:endParaRPr b="1" sz="4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				финальный спринт</a:t>
            </a:r>
            <a:r>
              <a:rPr lang="ru" sz="4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4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269325" y="1413300"/>
            <a:ext cx="39270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23145"/>
                </a:solidFill>
                <a:latin typeface="Comfortaa"/>
                <a:ea typeface="Comfortaa"/>
                <a:cs typeface="Comfortaa"/>
                <a:sym typeface="Comfortaa"/>
              </a:rPr>
              <a:t>Наше приложение поднимается с помощью k3s</a:t>
            </a:r>
            <a:endParaRPr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23145"/>
                </a:solidFill>
                <a:latin typeface="Comfortaa"/>
                <a:ea typeface="Comfortaa"/>
                <a:cs typeface="Comfortaa"/>
                <a:sym typeface="Comfortaa"/>
              </a:rPr>
              <a:t>Возможность выбирать </a:t>
            </a:r>
            <a:endParaRPr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23145"/>
                </a:solidFill>
                <a:latin typeface="Comfortaa"/>
                <a:ea typeface="Comfortaa"/>
                <a:cs typeface="Comfortaa"/>
                <a:sym typeface="Comfortaa"/>
              </a:rPr>
              <a:t>разложение</a:t>
            </a:r>
            <a:endParaRPr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23145"/>
                </a:solidFill>
                <a:latin typeface="Comfortaa"/>
                <a:ea typeface="Comfortaa"/>
                <a:cs typeface="Comfortaa"/>
                <a:sym typeface="Comfortaa"/>
              </a:rPr>
              <a:t>Авторегулирование нагрузки на</a:t>
            </a:r>
            <a:endParaRPr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23145"/>
                </a:solidFill>
                <a:latin typeface="Comfortaa"/>
                <a:ea typeface="Comfortaa"/>
                <a:cs typeface="Comfortaa"/>
                <a:sym typeface="Comfortaa"/>
              </a:rPr>
              <a:t>воркерноды </a:t>
            </a:r>
            <a:endParaRPr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23145"/>
                </a:solidFill>
                <a:latin typeface="Comfortaa"/>
                <a:ea typeface="Comfortaa"/>
                <a:cs typeface="Comfortaa"/>
                <a:sym typeface="Comfortaa"/>
              </a:rPr>
              <a:t>Подробное логирование</a:t>
            </a:r>
            <a:endParaRPr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14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50" y="1572500"/>
            <a:ext cx="353082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50" y="2162050"/>
            <a:ext cx="353082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-6830" r="6830" t="0"/>
          <a:stretch/>
        </p:blipFill>
        <p:spPr>
          <a:xfrm>
            <a:off x="4572000" y="550822"/>
            <a:ext cx="4261675" cy="4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50" y="2775675"/>
            <a:ext cx="353082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50" y="3389300"/>
            <a:ext cx="353082" cy="3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37B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10475" y="1996652"/>
            <a:ext cx="9158650" cy="686375"/>
          </a:xfrm>
          <a:custGeom>
            <a:rect b="b" l="l" r="r" t="t"/>
            <a:pathLst>
              <a:path extrusionOk="0" h="27455" w="366346">
                <a:moveTo>
                  <a:pt x="0" y="6382"/>
                </a:moveTo>
                <a:cubicBezTo>
                  <a:pt x="5931" y="5405"/>
                  <a:pt x="25121" y="-1921"/>
                  <a:pt x="35588" y="521"/>
                </a:cubicBezTo>
                <a:cubicBezTo>
                  <a:pt x="46055" y="2963"/>
                  <a:pt x="42217" y="20408"/>
                  <a:pt x="62802" y="21036"/>
                </a:cubicBezTo>
                <a:cubicBezTo>
                  <a:pt x="83387" y="21664"/>
                  <a:pt x="127489" y="3242"/>
                  <a:pt x="159099" y="4289"/>
                </a:cubicBezTo>
                <a:cubicBezTo>
                  <a:pt x="190710" y="5336"/>
                  <a:pt x="225460" y="26200"/>
                  <a:pt x="252465" y="27316"/>
                </a:cubicBezTo>
                <a:cubicBezTo>
                  <a:pt x="279470" y="28433"/>
                  <a:pt x="302148" y="11686"/>
                  <a:pt x="321128" y="10988"/>
                </a:cubicBezTo>
                <a:cubicBezTo>
                  <a:pt x="340108" y="10290"/>
                  <a:pt x="358810" y="21106"/>
                  <a:pt x="366346" y="23130"/>
                </a:cubicBezTo>
              </a:path>
            </a:pathLst>
          </a:custGeom>
          <a:noFill/>
          <a:ln cap="flat" cmpd="sng" w="38100">
            <a:solidFill>
              <a:srgbClr val="F7F7F7"/>
            </a:solidFill>
            <a:prstDash val="dashDot"/>
            <a:round/>
            <a:headEnd len="med" w="med" type="none"/>
            <a:tailEnd len="med" w="med" type="none"/>
          </a:ln>
        </p:spPr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788" y="1247537"/>
            <a:ext cx="4576425" cy="32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71413" y="182900"/>
            <a:ext cx="780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Клиент (QT C++)</a:t>
            </a:r>
            <a:endParaRPr b="1" sz="4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84B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0" y="0"/>
            <a:ext cx="914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Архитектура</a:t>
            </a:r>
            <a:endParaRPr b="1" sz="3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75" y="830300"/>
            <a:ext cx="8445850" cy="400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84B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-204300" y="198900"/>
            <a:ext cx="3742200" cy="941400"/>
          </a:xfrm>
          <a:prstGeom prst="roundRect">
            <a:avLst>
              <a:gd fmla="val 16667" name="adj"/>
            </a:avLst>
          </a:prstGeom>
          <a:solidFill>
            <a:srgbClr val="4D3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441975" y="238500"/>
            <a:ext cx="27756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F7F7F7"/>
                </a:solidFill>
                <a:latin typeface="Comfortaa"/>
                <a:ea typeface="Comfortaa"/>
                <a:cs typeface="Comfortaa"/>
                <a:sym typeface="Comfortaa"/>
              </a:rPr>
              <a:t>Железо</a:t>
            </a:r>
            <a:endParaRPr b="1" sz="3600">
              <a:solidFill>
                <a:srgbClr val="F7F7F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0" y="1675525"/>
            <a:ext cx="4644151" cy="2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688600" y="3260550"/>
            <a:ext cx="30525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D37B3"/>
                </a:solidFill>
                <a:latin typeface="Comfortaa"/>
                <a:ea typeface="Comfortaa"/>
                <a:cs typeface="Comfortaa"/>
                <a:sym typeface="Comfortaa"/>
              </a:rPr>
              <a:t>Cortex-A53</a:t>
            </a:r>
            <a:endParaRPr sz="1600">
              <a:solidFill>
                <a:srgbClr val="4D37B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D37B3"/>
                </a:solidFill>
                <a:latin typeface="Comfortaa"/>
                <a:ea typeface="Comfortaa"/>
                <a:cs typeface="Comfortaa"/>
                <a:sym typeface="Comfortaa"/>
              </a:rPr>
              <a:t>LPDDR4 4Gb</a:t>
            </a:r>
            <a:endParaRPr sz="1600">
              <a:solidFill>
                <a:srgbClr val="4D37B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D37B3"/>
                </a:solidFill>
                <a:latin typeface="Comfortaa"/>
                <a:ea typeface="Comfortaa"/>
                <a:cs typeface="Comfortaa"/>
                <a:sym typeface="Comfortaa"/>
              </a:rPr>
              <a:t>1000M Ethernet</a:t>
            </a:r>
            <a:endParaRPr sz="1600">
              <a:solidFill>
                <a:srgbClr val="4D37B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4D37B3"/>
                </a:solidFill>
                <a:latin typeface="Comfortaa"/>
                <a:ea typeface="Comfortaa"/>
                <a:cs typeface="Comfortaa"/>
                <a:sym typeface="Comfortaa"/>
              </a:rPr>
              <a:t>Ubuntu22.04 server</a:t>
            </a:r>
            <a:endParaRPr sz="1600">
              <a:solidFill>
                <a:srgbClr val="4D37B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150" y="238500"/>
            <a:ext cx="3194276" cy="2855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37B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-204300" y="198900"/>
            <a:ext cx="5119800" cy="941400"/>
          </a:xfrm>
          <a:prstGeom prst="roundRect">
            <a:avLst>
              <a:gd fmla="val 16667" name="adj"/>
            </a:avLst>
          </a:prstGeom>
          <a:solidFill>
            <a:srgbClr val="FE68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422175" y="377250"/>
            <a:ext cx="27756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22175" y="244375"/>
            <a:ext cx="4265400" cy="13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Основной стек</a:t>
            </a:r>
            <a:endParaRPr b="1" sz="3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1000275" y="2571750"/>
            <a:ext cx="23064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FastAPI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httpx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pydantic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os</a:t>
            </a:r>
            <a:b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Docker</a:t>
            </a:r>
            <a:b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044200" y="2731000"/>
            <a:ext cx="16443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numpy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scipy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psutil</a:t>
            </a:r>
            <a:b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700550" y="2731000"/>
            <a:ext cx="25599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MongoDB (GRIDFS)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SQLite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базы данных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727275" y="1877700"/>
            <a:ext cx="1889100" cy="639600"/>
          </a:xfrm>
          <a:prstGeom prst="roundRect">
            <a:avLst>
              <a:gd fmla="val 16667" name="adj"/>
            </a:avLst>
          </a:prstGeom>
          <a:solidFill>
            <a:srgbClr val="FE68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на все поды</a:t>
            </a:r>
            <a:endParaRPr b="1"/>
          </a:p>
        </p:txBody>
      </p:sp>
      <p:sp>
        <p:nvSpPr>
          <p:cNvPr id="102" name="Google Shape;102;p18"/>
          <p:cNvSpPr/>
          <p:nvPr/>
        </p:nvSpPr>
        <p:spPr>
          <a:xfrm>
            <a:off x="3658625" y="1877700"/>
            <a:ext cx="1889100" cy="639600"/>
          </a:xfrm>
          <a:prstGeom prst="roundRect">
            <a:avLst>
              <a:gd fmla="val 16667" name="adj"/>
            </a:avLst>
          </a:prstGeom>
          <a:solidFill>
            <a:srgbClr val="FE68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воркер поды</a:t>
            </a:r>
            <a:endParaRPr b="1"/>
          </a:p>
        </p:txBody>
      </p:sp>
      <p:sp>
        <p:nvSpPr>
          <p:cNvPr id="103" name="Google Shape;103;p18"/>
          <p:cNvSpPr/>
          <p:nvPr/>
        </p:nvSpPr>
        <p:spPr>
          <a:xfrm>
            <a:off x="6589975" y="1877700"/>
            <a:ext cx="1889100" cy="639600"/>
          </a:xfrm>
          <a:prstGeom prst="roundRect">
            <a:avLst>
              <a:gd fmla="val 16667" name="adj"/>
            </a:avLst>
          </a:prstGeom>
          <a:solidFill>
            <a:srgbClr val="FE68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базы данных</a:t>
            </a:r>
            <a:endParaRPr b="1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75" y="3155550"/>
            <a:ext cx="353082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975" y="3155550"/>
            <a:ext cx="353082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900" y="3155550"/>
            <a:ext cx="353082" cy="34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4919500" y="680350"/>
            <a:ext cx="4354200" cy="0"/>
          </a:xfrm>
          <a:prstGeom prst="straightConnector1">
            <a:avLst/>
          </a:prstGeom>
          <a:noFill/>
          <a:ln cap="flat" cmpd="sng" w="76200">
            <a:solidFill>
              <a:srgbClr val="FE684B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684B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0" y="0"/>
            <a:ext cx="91440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k3s кластер</a:t>
            </a:r>
            <a:endParaRPr b="1" sz="3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649650" y="587400"/>
            <a:ext cx="80694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D37B3"/>
                </a:solidFill>
                <a:latin typeface="Comfortaa"/>
                <a:ea typeface="Comfortaa"/>
                <a:cs typeface="Comfortaa"/>
                <a:sym typeface="Comfortaa"/>
              </a:rPr>
              <a:t>Что такое k3s:</a:t>
            </a:r>
            <a:endParaRPr b="1" sz="1800">
              <a:solidFill>
                <a:srgbClr val="4D37B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Облегченная версия Kubernetes, оптимизированная для малых кластеров и ограниченных ресурсов.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D37B3"/>
                </a:solidFill>
                <a:latin typeface="Comfortaa"/>
                <a:ea typeface="Comfortaa"/>
                <a:cs typeface="Comfortaa"/>
                <a:sym typeface="Comfortaa"/>
              </a:rPr>
              <a:t>Преимущества k3s:</a:t>
            </a:r>
            <a:endParaRPr b="1" sz="1800">
              <a:solidFill>
                <a:srgbClr val="4D37B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Легковесность: меньше зависимостей и компонентов.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Быстрое развертывание и настройка.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D37B3"/>
                </a:solidFill>
                <a:latin typeface="Comfortaa"/>
                <a:ea typeface="Comfortaa"/>
                <a:cs typeface="Comfortaa"/>
                <a:sym typeface="Comfortaa"/>
              </a:rPr>
              <a:t>Ключевые особенности:</a:t>
            </a:r>
            <a:endParaRPr b="1" sz="1800">
              <a:solidFill>
                <a:srgbClr val="4D37B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Использует SQLite вместо etcd для хранения данных.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Сниженные требования к памяти и процессорным мощностям.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D37B3"/>
                </a:solidFill>
                <a:latin typeface="Comfortaa"/>
                <a:ea typeface="Comfortaa"/>
                <a:cs typeface="Comfortaa"/>
                <a:sym typeface="Comfortaa"/>
              </a:rPr>
              <a:t>Преимущества для распределенных вычислений:</a:t>
            </a:r>
            <a:endParaRPr b="1" sz="1800">
              <a:solidFill>
                <a:srgbClr val="4D37B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Упрощение оркестрации контейнеров в распределенной среде.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Подходит для кластеров с ограниченными ресурсами.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00" y="1166825"/>
            <a:ext cx="353082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00" y="2177500"/>
            <a:ext cx="353082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00" y="3355625"/>
            <a:ext cx="353082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00" y="4533750"/>
            <a:ext cx="353082" cy="3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37B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20925" y="0"/>
            <a:ext cx="9148200" cy="5149775"/>
          </a:xfrm>
          <a:custGeom>
            <a:rect b="b" l="l" r="r" t="t"/>
            <a:pathLst>
              <a:path extrusionOk="0" h="205991" w="365928">
                <a:moveTo>
                  <a:pt x="0" y="0"/>
                </a:moveTo>
                <a:cubicBezTo>
                  <a:pt x="8304" y="3908"/>
                  <a:pt x="38449" y="12351"/>
                  <a:pt x="49823" y="23446"/>
                </a:cubicBezTo>
                <a:cubicBezTo>
                  <a:pt x="61197" y="34541"/>
                  <a:pt x="58127" y="54289"/>
                  <a:pt x="68245" y="66570"/>
                </a:cubicBezTo>
                <a:cubicBezTo>
                  <a:pt x="78363" y="78851"/>
                  <a:pt x="92040" y="92110"/>
                  <a:pt x="110532" y="97134"/>
                </a:cubicBezTo>
                <a:cubicBezTo>
                  <a:pt x="129024" y="102158"/>
                  <a:pt x="161891" y="94133"/>
                  <a:pt x="179196" y="96715"/>
                </a:cubicBezTo>
                <a:cubicBezTo>
                  <a:pt x="196502" y="99297"/>
                  <a:pt x="199641" y="106763"/>
                  <a:pt x="214365" y="112625"/>
                </a:cubicBezTo>
                <a:cubicBezTo>
                  <a:pt x="229089" y="118487"/>
                  <a:pt x="253442" y="123791"/>
                  <a:pt x="267538" y="131885"/>
                </a:cubicBezTo>
                <a:cubicBezTo>
                  <a:pt x="281634" y="139980"/>
                  <a:pt x="287495" y="154982"/>
                  <a:pt x="298939" y="161192"/>
                </a:cubicBezTo>
                <a:cubicBezTo>
                  <a:pt x="310383" y="167402"/>
                  <a:pt x="325036" y="161681"/>
                  <a:pt x="336201" y="169147"/>
                </a:cubicBezTo>
                <a:cubicBezTo>
                  <a:pt x="347366" y="176614"/>
                  <a:pt x="360974" y="199850"/>
                  <a:pt x="365928" y="205991"/>
                </a:cubicBezTo>
              </a:path>
            </a:pathLst>
          </a:custGeom>
          <a:noFill/>
          <a:ln cap="flat" cmpd="sng" w="38100">
            <a:solidFill>
              <a:srgbClr val="FE684B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6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Настройка подов</a:t>
            </a:r>
            <a:endParaRPr b="1" sz="36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73" y="1083800"/>
            <a:ext cx="4103751" cy="33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522" y="963125"/>
            <a:ext cx="3391403" cy="355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